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81" r:id="rId3"/>
    <p:sldId id="10141" r:id="rId4"/>
    <p:sldId id="274" r:id="rId5"/>
    <p:sldId id="10158" r:id="rId6"/>
    <p:sldId id="10159" r:id="rId7"/>
    <p:sldId id="10160" r:id="rId8"/>
    <p:sldId id="10161" r:id="rId9"/>
    <p:sldId id="10162" r:id="rId10"/>
    <p:sldId id="10180" r:id="rId11"/>
    <p:sldId id="10163" r:id="rId12"/>
    <p:sldId id="10164" r:id="rId13"/>
    <p:sldId id="10165" r:id="rId14"/>
    <p:sldId id="10190" r:id="rId15"/>
    <p:sldId id="10157" r:id="rId16"/>
    <p:sldId id="10166" r:id="rId17"/>
    <p:sldId id="10193" r:id="rId18"/>
    <p:sldId id="10194" r:id="rId19"/>
    <p:sldId id="10168" r:id="rId20"/>
    <p:sldId id="10169" r:id="rId21"/>
    <p:sldId id="10170" r:id="rId22"/>
    <p:sldId id="10171" r:id="rId23"/>
    <p:sldId id="10172" r:id="rId24"/>
    <p:sldId id="10173" r:id="rId25"/>
    <p:sldId id="10174" r:id="rId26"/>
    <p:sldId id="10175" r:id="rId27"/>
    <p:sldId id="10177" r:id="rId28"/>
    <p:sldId id="10178" r:id="rId29"/>
    <p:sldId id="10179" r:id="rId30"/>
    <p:sldId id="10182" r:id="rId31"/>
    <p:sldId id="10183" r:id="rId32"/>
    <p:sldId id="10184" r:id="rId33"/>
    <p:sldId id="10185" r:id="rId34"/>
    <p:sldId id="10186" r:id="rId35"/>
    <p:sldId id="10187" r:id="rId36"/>
    <p:sldId id="10188" r:id="rId37"/>
    <p:sldId id="10189" r:id="rId38"/>
    <p:sldId id="10153" r:id="rId39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E06EC-2526-47E9-B7ED-7220746B3C93}" v="118" dt="2024-05-23T12:55:22.943"/>
    <p1510:client id="{8D73EA1F-A53F-4544-B41A-910EBF22FAEE}" v="1846" dt="2024-05-23T14:26:57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FB1BB-33D6-4398-8A08-2D5AACEA5E68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8B77C-B9E8-44C3-B33A-FC32CB2E9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66863-24DC-4A9C-B2EA-64F822DF2DC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496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324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276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31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039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93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3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8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6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14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209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57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239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744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435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41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096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368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41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842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446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875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71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ko-KO" altLang="ko-KO" sz="59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O" altLang="ko-KO">
                <a:latin typeface="NanumGothic"/>
                <a:ea typeface="NanumGothic"/>
              </a:rPr>
              <a:t>마스터 자막 스타일을 편집하려면 여기를 클릭하세요.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O" altLang="ko-KO" sz="32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rendFollow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github.com/jangyoung-ho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idopa" TargetMode="External"/><Relationship Id="rId5" Type="http://schemas.openxmlformats.org/officeDocument/2006/relationships/hyperlink" Target="https://github.com/Onestepp1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A_1 (7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352800" y="-3466911"/>
            <a:ext cx="812800" cy="8128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897245" y="2406967"/>
            <a:ext cx="6285865" cy="10820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 fontScale="55000" lnSpcReduction="20000"/>
          </a:bodyPr>
          <a:lstStyle/>
          <a:p>
            <a:pPr algn="ctr"/>
            <a:endParaRPr lang="en-US" altLang="ko-KR" sz="65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63500" dir="2700000" algn="tl" rotWithShape="0">
                  <a:prstClr val="black">
                    <a:alpha val="33000"/>
                  </a:prstClr>
                </a:outerShdw>
              </a:effectLst>
              <a:latin typeface="NanumGothic"/>
              <a:ea typeface="NanumGothic"/>
            </a:endParaRPr>
          </a:p>
          <a:p>
            <a:pPr algn="ctr"/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33000"/>
                    </a:prstClr>
                  </a:outerShdw>
                </a:effectLst>
                <a:latin typeface="NanumGothic"/>
                <a:ea typeface="NanumGothic"/>
              </a:rPr>
              <a:t>BLOOM CITY </a:t>
            </a:r>
            <a:r>
              <a:rPr lang="en-US" altLang="ko-KR" sz="65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33000"/>
                    </a:prstClr>
                  </a:outerShdw>
                </a:effectLst>
                <a:latin typeface="NanumGothic"/>
                <a:ea typeface="NanumGothic"/>
              </a:rPr>
              <a:t>사이트</a:t>
            </a:r>
            <a:endParaRPr lang="ko-KR" sz="65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63500" dir="2700000" algn="tl" rotWithShape="0">
                  <a:prstClr val="black">
                    <a:alpha val="33000"/>
                  </a:prstClr>
                </a:outerShdw>
              </a:effectLst>
              <a:latin typeface="NanumGothic"/>
              <a:ea typeface="NanumGothic"/>
            </a:endParaRPr>
          </a:p>
        </p:txBody>
      </p:sp>
      <p:pic>
        <p:nvPicPr>
          <p:cNvPr id="3" name="그림 2" descr="로고, 상징, 그래픽, 등록 상표이(가) 표시된 사진&#10;&#10;자동 생성된 설명">
            <a:extLst>
              <a:ext uri="{FF2B5EF4-FFF2-40B4-BE49-F238E27FC236}">
                <a16:creationId xmlns:a16="http://schemas.microsoft.com/office/drawing/2014/main" id="{D69C3E24-6309-3D4D-18D3-07EBA0E13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" y="0"/>
            <a:ext cx="590278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06 L 0 0.06667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4" grpId="0"/>
      <p:bldP spid="2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文本框 27">
            <a:extLst>
              <a:ext uri="{FF2B5EF4-FFF2-40B4-BE49-F238E27FC236}">
                <a16:creationId xmlns:a16="http://schemas.microsoft.com/office/drawing/2014/main" id="{37B4F8B8-B935-DBFB-2B87-1D5B704F8BCB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MENU STRUCTURE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메뉴 구조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pic>
        <p:nvPicPr>
          <p:cNvPr id="5" name="그림 4" descr="텍스트, 스크린샷, 하늘, 야외이(가) 표시된 사진&#10;&#10;자동 생성된 설명">
            <a:extLst>
              <a:ext uri="{FF2B5EF4-FFF2-40B4-BE49-F238E27FC236}">
                <a16:creationId xmlns:a16="http://schemas.microsoft.com/office/drawing/2014/main" id="{6A9A5B5C-F05A-508F-0C06-9D8B8F46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7" y="680720"/>
            <a:ext cx="11104626" cy="58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7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2803062" y="2350412"/>
            <a:ext cx="5276922" cy="2311873"/>
            <a:chOff x="1247286" y="1135702"/>
            <a:chExt cx="5276921" cy="2311873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4</a:t>
              </a:r>
              <a:endPara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47286" y="207962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en-US" altLang="zh-CN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sym typeface="Elsie" panose="02000000000000000000" charset="0"/>
                </a:rPr>
                <a:t>LIST OF SCREEN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화면 목록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25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B7CC82C-A5DB-31DC-FE5A-580256CFA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232664"/>
              </p:ext>
            </p:extLst>
          </p:nvPr>
        </p:nvGraphicFramePr>
        <p:xfrm>
          <a:off x="342899" y="1273629"/>
          <a:ext cx="11642272" cy="481692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910568">
                  <a:extLst>
                    <a:ext uri="{9D8B030D-6E8A-4147-A177-3AD203B41FA5}">
                      <a16:colId xmlns:a16="http://schemas.microsoft.com/office/drawing/2014/main" val="3848990530"/>
                    </a:ext>
                  </a:extLst>
                </a:gridCol>
                <a:gridCol w="2910568">
                  <a:extLst>
                    <a:ext uri="{9D8B030D-6E8A-4147-A177-3AD203B41FA5}">
                      <a16:colId xmlns:a16="http://schemas.microsoft.com/office/drawing/2014/main" val="3822772985"/>
                    </a:ext>
                  </a:extLst>
                </a:gridCol>
                <a:gridCol w="2910568">
                  <a:extLst>
                    <a:ext uri="{9D8B030D-6E8A-4147-A177-3AD203B41FA5}">
                      <a16:colId xmlns:a16="http://schemas.microsoft.com/office/drawing/2014/main" val="950653504"/>
                    </a:ext>
                  </a:extLst>
                </a:gridCol>
                <a:gridCol w="2910568">
                  <a:extLst>
                    <a:ext uri="{9D8B030D-6E8A-4147-A177-3AD203B41FA5}">
                      <a16:colId xmlns:a16="http://schemas.microsoft.com/office/drawing/2014/main" val="471605415"/>
                    </a:ext>
                  </a:extLst>
                </a:gridCol>
              </a:tblGrid>
              <a:tr h="67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/>
                        <a:t>대메뉴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/>
                        <a:t>중메뉴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Page Title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Description</a:t>
                      </a:r>
                      <a:endParaRPr lang="ko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969499"/>
                  </a:ext>
                </a:extLst>
              </a:tr>
              <a:tr h="67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전체 국가 패키지 리스트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en-US" altLang="ko-KR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en-US" altLang="ko-KR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상세 일정 확인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결제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99007"/>
                  </a:ext>
                </a:extLst>
              </a:tr>
              <a:tr h="677207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국내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국내 패키지 리스트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429300"/>
                  </a:ext>
                </a:extLst>
              </a:tr>
              <a:tr h="677207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일본 패키지 리스트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325058"/>
                  </a:ext>
                </a:extLst>
              </a:tr>
              <a:tr h="677207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동남아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동남아 패키지 리스트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141128"/>
                  </a:ext>
                </a:extLst>
              </a:tr>
              <a:tr h="753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일반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카카오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네이버 로그인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592231"/>
                  </a:ext>
                </a:extLst>
              </a:tr>
              <a:tr h="67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 등록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165705"/>
                  </a:ext>
                </a:extLst>
              </a:tr>
            </a:tbl>
          </a:graphicData>
        </a:graphic>
      </p:graphicFrame>
      <p:sp>
        <p:nvSpPr>
          <p:cNvPr id="4" name="文本框 27">
            <a:extLst>
              <a:ext uri="{FF2B5EF4-FFF2-40B4-BE49-F238E27FC236}">
                <a16:creationId xmlns:a16="http://schemas.microsoft.com/office/drawing/2014/main" id="{0F64044E-53E7-C018-CB46-DF7DE90616F4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LIST OF SCREEN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화면 목록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82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B7CC82C-A5DB-31DC-FE5A-580256CFA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87736"/>
              </p:ext>
            </p:extLst>
          </p:nvPr>
        </p:nvGraphicFramePr>
        <p:xfrm>
          <a:off x="266698" y="1280377"/>
          <a:ext cx="11658600" cy="507303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3848990530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3822772985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950653504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471605415"/>
                    </a:ext>
                  </a:extLst>
                </a:gridCol>
              </a:tblGrid>
              <a:tr h="546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/>
                        <a:t>대메뉴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/>
                        <a:t>중메뉴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Page Title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Description</a:t>
                      </a:r>
                      <a:endParaRPr lang="ko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969499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MY PAGE</a:t>
                      </a:r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관리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목록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99007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이메일 전송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이메일 전송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이메일 전송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429300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호텔 등록</a:t>
                      </a:r>
                      <a:endParaRPr lang="en-US" altLang="ko-KR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호텔 등록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호텔 등록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325058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목적지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목적지 등록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목적지 등록 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141128"/>
                  </a:ext>
                </a:extLst>
              </a:tr>
              <a:tr h="608113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식당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식당 등록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식당 등록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592231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명소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명소 등록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명소 등록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165705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등록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등록 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8029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수정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수정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수정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삭제 폼 및 각 일정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322049"/>
                  </a:ext>
                </a:extLst>
              </a:tr>
            </a:tbl>
          </a:graphicData>
        </a:graphic>
      </p:graphicFrame>
      <p:sp>
        <p:nvSpPr>
          <p:cNvPr id="5" name="文本框 27">
            <a:extLst>
              <a:ext uri="{FF2B5EF4-FFF2-40B4-BE49-F238E27FC236}">
                <a16:creationId xmlns:a16="http://schemas.microsoft.com/office/drawing/2014/main" id="{C69F22A4-C87E-C044-308D-74F2DE02AC0F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LIST OF SCREEN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화면 목록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2803062" y="2350412"/>
            <a:ext cx="5276922" cy="2311873"/>
            <a:chOff x="1247286" y="1135702"/>
            <a:chExt cx="5276921" cy="2311873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normAutofit fontScale="57500" lnSpcReduction="20000"/>
            </a:bodyPr>
            <a:lstStyle/>
            <a:p>
              <a:r>
                <a:rPr lang="en-US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05</a:t>
              </a:r>
              <a:endPara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47286" y="207962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en-US" altLang="zh-CN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/>
                  <a:ea typeface="等线"/>
                </a:rPr>
                <a:t>STORY BOARD</a:t>
              </a:r>
              <a:endPara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等线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r>
                <a:rPr 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lt"/>
                </a:rPr>
                <a:t>개발 스토리보드 설명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lt"/>
                </a:rPr>
                <a:t>(</a:t>
              </a:r>
              <a:r>
                <a:rPr 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lt"/>
                </a:rPr>
                <a:t>개인기능구현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lt"/>
                </a:rPr>
                <a:t>)</a:t>
              </a:r>
              <a:endPara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78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 dirty="0">
                <a:latin typeface="+mn-ea"/>
              </a:rPr>
              <a:t>관리자 페이지 </a:t>
            </a:r>
            <a:r>
              <a:rPr lang="ko-KR" altLang="en-US" sz="1800" dirty="0" err="1">
                <a:latin typeface="+mn-ea"/>
              </a:rPr>
              <a:t>메인화면</a:t>
            </a:r>
            <a:endParaRPr lang="ko-KR" altLang="en-US" sz="18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여행상품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고객센터 게시판을 요약해서 보여줌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장원보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 PAGE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C410A48-2014-2896-8767-12F452EB1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" y="1486869"/>
            <a:ext cx="7290068" cy="511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9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en-US" altLang="ko-KR" sz="1800">
                <a:latin typeface="+mn-ea"/>
              </a:rPr>
              <a:t>SMTP </a:t>
            </a:r>
            <a:r>
              <a:rPr lang="ko-KR" altLang="en-US" sz="1800">
                <a:latin typeface="+mn-ea"/>
              </a:rPr>
              <a:t>프로토콜을 활용한 메일 보내기</a:t>
            </a:r>
            <a:endParaRPr lang="ko-KR" altLang="en-US" sz="18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org.springframework.mail.javamail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패키지를 활용하여 직접 이메일을 보낼 수 있음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보내는 사람 주소 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team.project.adm333@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gmail.com</a:t>
            </a:r>
            <a:endParaRPr lang="ko-KR" altLang="en-US" sz="1400" dirty="0">
              <a:solidFill>
                <a:schemeClr val="tx1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이메일 보내기 </a:t>
            </a:r>
            <a:r>
              <a:rPr lang="ko-KR" altLang="en-US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성공시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redirectAttributes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.addFlashAttribute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rPr>
              <a:t>메소드로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"Email sent successfully!”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위 메시지가 동적으로 생성됨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장원보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EMAIL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3D6E82-811E-F53B-6D59-14ADB2838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" y="1416953"/>
            <a:ext cx="7192097" cy="51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6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400" dirty="0">
                <a:latin typeface="+mn-ea"/>
              </a:rPr>
              <a:t>회원 정보를 볼 수 있는 게시판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DB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의 회원 테이블의 데이터들을 모두 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select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하여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회원정보 게시판에 보여줌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한 페이지당 보여지는 회원 수를 정할 수 있고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검색기능도 가능함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오른쪽 </a:t>
            </a:r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‘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메일 보내기</a:t>
            </a:r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＇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를 클릭하면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해당 회원의 이메일 주소를 넘겨받은 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‘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메일 보내기</a:t>
            </a:r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’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화면으로 전환됨</a:t>
            </a:r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장원보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830091-165C-D32C-AAC0-D9A5FB012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" y="1440608"/>
            <a:ext cx="7271663" cy="52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en-US" altLang="ko-KR" sz="1400" dirty="0"/>
              <a:t>KG </a:t>
            </a:r>
            <a:r>
              <a:rPr lang="ko-KR" altLang="en-US" sz="1400" dirty="0" err="1"/>
              <a:t>이니시스</a:t>
            </a:r>
            <a:r>
              <a:rPr lang="ko-KR" altLang="en-US" sz="1400" dirty="0"/>
              <a:t> </a:t>
            </a:r>
            <a:r>
              <a:rPr lang="en-US" altLang="ko-KR" sz="1400" dirty="0"/>
              <a:t>V1 </a:t>
            </a:r>
            <a:r>
              <a:rPr lang="ko-KR" altLang="en-US" sz="1400" dirty="0"/>
              <a:t>모듈 활용한 결제 시스템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결제시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생성되는 </a:t>
            </a:r>
            <a:r>
              <a:rPr lang="en-US" altLang="ko-KR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js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의 </a:t>
            </a:r>
            <a:r>
              <a:rPr lang="en-US" altLang="ko-KR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rsp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객체에 따라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성공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실패 여부를 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alert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창으로 알려줌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또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JS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에 </a:t>
            </a:r>
            <a:r>
              <a:rPr lang="en-US" altLang="ko-KR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makePaymentDTO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()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함수를 생성하여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결제 정보를 </a:t>
            </a:r>
            <a:r>
              <a:rPr lang="ko-KR" altLang="en-US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백엔드로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전송하기 용이하게 함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Controller: &lt;input type=‘hidden’&gt; 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으로 </a:t>
            </a:r>
            <a:r>
              <a:rPr lang="ko-KR" altLang="en-US" sz="12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전송받은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 데이터를 </a:t>
            </a:r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Reservation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 객체에 담아 </a:t>
            </a:r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service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로 전송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Mapper : Insert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문을 활용하여 </a:t>
            </a:r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DB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의 </a:t>
            </a:r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Reservation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테이블에 결제 정보 삽입</a:t>
            </a:r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2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장원보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결제</a:t>
            </a:r>
          </a:p>
        </p:txBody>
      </p:sp>
      <p:pic>
        <p:nvPicPr>
          <p:cNvPr id="2" name="그림 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6AC7886-2B0E-0338-CCBC-8CD3ADAA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387792"/>
            <a:ext cx="6990080" cy="52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0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/>
              <a:t>패키지 전체 리스트 조회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카드 형태로 각 패키지 세부 내용 노출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A201F9-2BEB-F53F-B028-055DF78D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" y="1389030"/>
            <a:ext cx="7271663" cy="52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8" t="23070" b="-1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141470" y="633412"/>
            <a:ext cx="5020310" cy="8229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4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rPr>
              <a:t>목           차</a:t>
            </a:r>
            <a:endParaRPr lang="en-US" altLang="zh-CN" sz="4800" spc="300" dirty="0">
              <a:solidFill>
                <a:schemeClr val="tx1">
                  <a:lumMod val="85000"/>
                  <a:lumOff val="15000"/>
                </a:scheme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1727471" y="2331842"/>
            <a:ext cx="4984942" cy="812067"/>
            <a:chOff x="1925591" y="3052838"/>
            <a:chExt cx="4984942" cy="812067"/>
          </a:xfrm>
        </p:grpSpPr>
        <p:sp>
          <p:nvSpPr>
            <p:cNvPr id="113" name="矩形 112"/>
            <p:cNvSpPr/>
            <p:nvPr/>
          </p:nvSpPr>
          <p:spPr>
            <a:xfrm>
              <a:off x="1925591" y="3052838"/>
              <a:ext cx="857368" cy="768350"/>
            </a:xfrm>
            <a:prstGeom prst="rect">
              <a:avLst/>
            </a:prstGeom>
          </p:spPr>
          <p:txBody>
            <a:bodyPr wrap="square">
              <a:normAutofit fontScale="97500"/>
            </a:bodyPr>
            <a:lstStyle/>
            <a:p>
              <a:pPr algn="ctr"/>
              <a:r>
                <a:rPr lang="ko-KO" altLang="ko-KO" sz="4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01</a:t>
              </a:r>
              <a:endPara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3022100" y="3205080"/>
              <a:ext cx="3888433" cy="659825"/>
              <a:chOff x="8031540" y="1341209"/>
              <a:chExt cx="3888433" cy="659825"/>
            </a:xfrm>
          </p:grpSpPr>
          <p:sp>
            <p:nvSpPr>
              <p:cNvPr id="111" name="文本框 110"/>
              <p:cNvSpPr txBox="1"/>
              <p:nvPr/>
            </p:nvSpPr>
            <p:spPr>
              <a:xfrm>
                <a:off x="8031540" y="1341209"/>
                <a:ext cx="1772050" cy="40020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INTRODUCE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8031542" y="1757194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프로젝트 소개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1727471" y="3760229"/>
            <a:ext cx="5007997" cy="768350"/>
            <a:chOff x="1902536" y="4745813"/>
            <a:chExt cx="5007997" cy="768350"/>
          </a:xfrm>
        </p:grpSpPr>
        <p:sp>
          <p:nvSpPr>
            <p:cNvPr id="124" name="矩形 123"/>
            <p:cNvSpPr/>
            <p:nvPr/>
          </p:nvSpPr>
          <p:spPr>
            <a:xfrm>
              <a:off x="1902536" y="4745813"/>
              <a:ext cx="883920" cy="768350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ko-KO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02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3022100" y="4795311"/>
              <a:ext cx="3888433" cy="659826"/>
              <a:chOff x="8031540" y="1341209"/>
              <a:chExt cx="3888433" cy="659826"/>
            </a:xfrm>
          </p:grpSpPr>
          <p:sp>
            <p:nvSpPr>
              <p:cNvPr id="121" name="文本框 120"/>
              <p:cNvSpPr txBox="1"/>
              <p:nvPr/>
            </p:nvSpPr>
            <p:spPr>
              <a:xfrm>
                <a:off x="8031540" y="1341209"/>
                <a:ext cx="1699898" cy="40020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en-US" altLang="ko-KO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SERVICE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8031542" y="1757194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개발 환경 및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DB 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설계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grpSp>
        <p:nvGrpSpPr>
          <p:cNvPr id="128" name="组合 127"/>
          <p:cNvGrpSpPr/>
          <p:nvPr/>
        </p:nvGrpSpPr>
        <p:grpSpPr>
          <a:xfrm>
            <a:off x="6356942" y="2484084"/>
            <a:ext cx="5049029" cy="773542"/>
            <a:chOff x="6555062" y="3205080"/>
            <a:chExt cx="5049029" cy="773542"/>
          </a:xfrm>
        </p:grpSpPr>
        <p:sp>
          <p:nvSpPr>
            <p:cNvPr id="134" name="矩形 133"/>
            <p:cNvSpPr/>
            <p:nvPr/>
          </p:nvSpPr>
          <p:spPr>
            <a:xfrm>
              <a:off x="6555062" y="3210272"/>
              <a:ext cx="883920" cy="768350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ko-KO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4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7715657" y="3205080"/>
              <a:ext cx="3888434" cy="659825"/>
              <a:chOff x="8031540" y="1341209"/>
              <a:chExt cx="3888434" cy="659825"/>
            </a:xfrm>
          </p:grpSpPr>
          <p:sp>
            <p:nvSpPr>
              <p:cNvPr id="131" name="文本框 130"/>
              <p:cNvSpPr txBox="1"/>
              <p:nvPr/>
            </p:nvSpPr>
            <p:spPr>
              <a:xfrm>
                <a:off x="8031540" y="1341209"/>
                <a:ext cx="2067333" cy="40020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LIST OF SCREEN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8031542" y="1757194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화면 목록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6356942" y="3796478"/>
            <a:ext cx="5067146" cy="818307"/>
            <a:chOff x="6542271" y="4761202"/>
            <a:chExt cx="5067146" cy="818307"/>
          </a:xfrm>
        </p:grpSpPr>
        <p:sp>
          <p:nvSpPr>
            <p:cNvPr id="144" name="矩形 143"/>
            <p:cNvSpPr/>
            <p:nvPr/>
          </p:nvSpPr>
          <p:spPr>
            <a:xfrm>
              <a:off x="6542271" y="4811159"/>
              <a:ext cx="938530" cy="768350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ko-KO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5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7720985" y="4761202"/>
              <a:ext cx="3888432" cy="659826"/>
              <a:chOff x="8031539" y="1341209"/>
              <a:chExt cx="3888432" cy="659826"/>
            </a:xfrm>
          </p:grpSpPr>
          <p:sp>
            <p:nvSpPr>
              <p:cNvPr id="141" name="文本框 140"/>
              <p:cNvSpPr txBox="1"/>
              <p:nvPr/>
            </p:nvSpPr>
            <p:spPr>
              <a:xfrm>
                <a:off x="8031539" y="1341209"/>
                <a:ext cx="1772050" cy="40020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STORY BOARD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8031539" y="1757195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개발 스토리보드 설명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개인기능구현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)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grpSp>
        <p:nvGrpSpPr>
          <p:cNvPr id="2" name="组合 117">
            <a:extLst>
              <a:ext uri="{FF2B5EF4-FFF2-40B4-BE49-F238E27FC236}">
                <a16:creationId xmlns:a16="http://schemas.microsoft.com/office/drawing/2014/main" id="{306602A1-E39E-903B-769A-C372BF067C5C}"/>
              </a:ext>
            </a:extLst>
          </p:cNvPr>
          <p:cNvGrpSpPr/>
          <p:nvPr/>
        </p:nvGrpSpPr>
        <p:grpSpPr>
          <a:xfrm>
            <a:off x="1727472" y="5133902"/>
            <a:ext cx="5007997" cy="768350"/>
            <a:chOff x="1902536" y="4745813"/>
            <a:chExt cx="5007997" cy="768350"/>
          </a:xfrm>
        </p:grpSpPr>
        <p:sp>
          <p:nvSpPr>
            <p:cNvPr id="3" name="矩形 123">
              <a:extLst>
                <a:ext uri="{FF2B5EF4-FFF2-40B4-BE49-F238E27FC236}">
                  <a16:creationId xmlns:a16="http://schemas.microsoft.com/office/drawing/2014/main" id="{6ED17CA9-2BC0-F84A-FC47-595D2D5ED055}"/>
                </a:ext>
              </a:extLst>
            </p:cNvPr>
            <p:cNvSpPr/>
            <p:nvPr/>
          </p:nvSpPr>
          <p:spPr>
            <a:xfrm>
              <a:off x="1902536" y="4745813"/>
              <a:ext cx="883920" cy="768350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ko-KO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3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4" name="组合 119">
              <a:extLst>
                <a:ext uri="{FF2B5EF4-FFF2-40B4-BE49-F238E27FC236}">
                  <a16:creationId xmlns:a16="http://schemas.microsoft.com/office/drawing/2014/main" id="{597ABC20-20F7-0C2A-7C21-A19B2CF7551B}"/>
                </a:ext>
              </a:extLst>
            </p:cNvPr>
            <p:cNvGrpSpPr/>
            <p:nvPr/>
          </p:nvGrpSpPr>
          <p:grpSpPr>
            <a:xfrm>
              <a:off x="3022100" y="4795311"/>
              <a:ext cx="3888433" cy="659826"/>
              <a:chOff x="8031540" y="1341209"/>
              <a:chExt cx="3888433" cy="659826"/>
            </a:xfrm>
          </p:grpSpPr>
          <p:sp>
            <p:nvSpPr>
              <p:cNvPr id="5" name="文本框 120">
                <a:extLst>
                  <a:ext uri="{FF2B5EF4-FFF2-40B4-BE49-F238E27FC236}">
                    <a16:creationId xmlns:a16="http://schemas.microsoft.com/office/drawing/2014/main" id="{5698AF89-A9B0-A6BE-9224-A09B9600E8A6}"/>
                  </a:ext>
                </a:extLst>
              </p:cNvPr>
              <p:cNvSpPr txBox="1"/>
              <p:nvPr/>
            </p:nvSpPr>
            <p:spPr>
              <a:xfrm>
                <a:off x="8031540" y="1341209"/>
                <a:ext cx="1699898" cy="40020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Menu Structure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6" name="矩形 121">
                <a:extLst>
                  <a:ext uri="{FF2B5EF4-FFF2-40B4-BE49-F238E27FC236}">
                    <a16:creationId xmlns:a16="http://schemas.microsoft.com/office/drawing/2014/main" id="{43B5B21E-ECBB-4DA6-996B-35181F0228CA}"/>
                  </a:ext>
                </a:extLst>
              </p:cNvPr>
              <p:cNvSpPr/>
              <p:nvPr/>
            </p:nvSpPr>
            <p:spPr>
              <a:xfrm>
                <a:off x="8031542" y="1757194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r>
                  <a:rPr lang="ko-KR" altLang="en-US" sz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메뉴 구조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dirty="0"/>
              <a:t>패키지 상세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일자 별 호텔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관광지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식당 등 분리해서 노출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① 패키지 전체의 공통적인 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② </a:t>
            </a:r>
            <a:r>
              <a:rPr lang="ko-KR" altLang="en-US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일자별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스케쥴을 카드 형태의 드롭다운 메뉴로 구현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 PAGE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40042E-9A45-F4D4-D5A4-50130128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3" y="1389031"/>
            <a:ext cx="7241082" cy="52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/>
              <a:t>로그인 화면 및 기능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기본 적인 로그인 기능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Session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을 이용한 로그인 기능 구현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72B4E-FBD3-4A7F-683C-EB754C871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" y="1389031"/>
            <a:ext cx="7208425" cy="52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9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 dirty="0"/>
              <a:t>네이버 로그인 </a:t>
            </a:r>
            <a:r>
              <a:rPr lang="en-US" altLang="ko-KR" sz="1800" dirty="0"/>
              <a:t>API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네아로로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간편 로그인 지원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로그인 동의항목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D53A7-DC39-3212-F18D-0EA4F27E2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7" y="1389031"/>
            <a:ext cx="6302246" cy="52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/>
              <a:t>네아로 이용 시 추가 정보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네아로 정보 외 부가 정보 입력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로그인 추가정보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2E4AC-8F6A-D452-E15F-659D44D3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0" y="1389030"/>
            <a:ext cx="6741460" cy="53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Validation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Ajax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를 통한 프론트단의 </a:t>
            </a:r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Validation 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외 추가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취약점 보완을 위한 백단에서의 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Validation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구현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유효성 검사</a:t>
            </a:r>
            <a:r>
              <a:rPr lang="en-US" altLang="ko-KR" dirty="0"/>
              <a:t>(</a:t>
            </a:r>
            <a:r>
              <a:rPr lang="ko-KR" altLang="en-US" dirty="0" err="1"/>
              <a:t>백엔드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70F604-3B48-4A12-1A8F-E91E1B083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1416954"/>
            <a:ext cx="7021287" cy="52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2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/>
              <a:t>카카오 지도 </a:t>
            </a:r>
            <a:r>
              <a:rPr lang="en-US" altLang="ko-KR" sz="1800"/>
              <a:t>API </a:t>
            </a:r>
            <a:r>
              <a:rPr lang="ko-KR" altLang="en-US" sz="1800"/>
              <a:t>구현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About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Us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페이지 구현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찾아오는 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39FDF2-F919-4F5F-9686-930ED9881A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8" y="1389031"/>
            <a:ext cx="6954683" cy="53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2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latinLnBrk="1">
              <a:defRPr/>
            </a:pPr>
            <a:r>
              <a:rPr lang="ko-KR" altLang="en-US" sz="1400" dirty="0">
                <a:latin typeface="HY궁서B"/>
                <a:ea typeface="HY궁서B"/>
              </a:rPr>
              <a:t>회원가입시 입력데이터 유효성검사 후 유효성검사에 통과 하지 못하면 데이터 양식 제출 제어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>
                <a:latin typeface="HY궁서B"/>
                <a:ea typeface="HY궁서B"/>
              </a:rPr>
              <a:t>데이터베이스 조회를 통해 입력된 아이디의 사용 가능 여부를 실시간으로 확인</a:t>
            </a:r>
            <a:endParaRPr lang="ko-KR" altLang="en-US" sz="1400" dirty="0">
              <a:latin typeface="HY궁서B"/>
              <a:ea typeface="HY궁서B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>
                <a:latin typeface="HY궁서B"/>
                <a:ea typeface="HY궁서B"/>
              </a:rPr>
              <a:t>이메일</a:t>
            </a:r>
            <a:r>
              <a:rPr lang="en-US" altLang="ko-KR" sz="1400">
                <a:latin typeface="HY궁서B"/>
                <a:ea typeface="HY궁서B"/>
              </a:rPr>
              <a:t>,</a:t>
            </a:r>
            <a:r>
              <a:rPr lang="ko-KR" altLang="en-US" sz="1400">
                <a:latin typeface="HY궁서B"/>
                <a:ea typeface="HY궁서B"/>
              </a:rPr>
              <a:t>핸드폰 번호도 유일한값이므로 </a:t>
            </a:r>
          </a:p>
          <a:p>
            <a:pPr lvl="0" algn="ctr">
              <a:defRPr/>
            </a:pPr>
            <a:r>
              <a:rPr lang="ko-KR" altLang="en-US" sz="1400">
                <a:latin typeface="HY궁서B"/>
                <a:ea typeface="HY궁서B"/>
              </a:rPr>
              <a:t>데이터베이스 조회를 통해 확인</a:t>
            </a:r>
            <a:endParaRPr lang="ko-KR" altLang="en-US" sz="1400" dirty="0">
              <a:latin typeface="HY궁서B"/>
              <a:ea typeface="HY궁서B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회원가입시 주소 API 연동을 통해 실시간으로 최신 주소 데이터를 활용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장영훈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EC4414-9790-58B0-F4D0-7400BC7C8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1391881"/>
            <a:ext cx="7038755" cy="5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5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800">
                <a:latin typeface="HY궁서B"/>
                <a:ea typeface="HY궁서B"/>
              </a:rPr>
              <a:t>카카오 로그인기능 구현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카카오 로그인 기능으로 인해 사용자 편의성 향상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가입 절차 간소화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보안 강화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장영훈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카카오 로그인</a:t>
            </a:r>
          </a:p>
        </p:txBody>
      </p:sp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C8A579B-52D1-D6F4-E84D-8B81ABF1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64" y="1391920"/>
            <a:ext cx="680699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 dirty="0"/>
              <a:t>카카오 로그인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 dirty="0">
                <a:latin typeface="HY궁서B"/>
                <a:ea typeface="HY궁서B"/>
              </a:rPr>
              <a:t>초기 로그인 시 사용자 동의를 얻고,</a:t>
            </a:r>
          </a:p>
          <a:p>
            <a:pPr lvl="0" algn="ctr">
              <a:defRPr/>
            </a:pPr>
            <a:r>
              <a:rPr lang="ko-KR" altLang="en-US" sz="1400" dirty="0">
                <a:latin typeface="HY궁서B"/>
                <a:ea typeface="HY궁서B"/>
              </a:rPr>
              <a:t>필요한 추가 개인정보를 수집하는 절차를 구현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>
                <a:latin typeface="HY궁서B"/>
                <a:ea typeface="HY궁서B"/>
              </a:rPr>
              <a:t>두 번째 로그인부터는 자동 로그인 기능을 통해 사용자 편의성을 극대화</a:t>
            </a:r>
            <a:endParaRPr lang="ko-KR" altLang="en-US" sz="1400" dirty="0">
              <a:latin typeface="HY궁서B"/>
              <a:ea typeface="HY궁서B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장영훈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카카오 동의항목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451FFA0-0C12-BBC6-5657-74317B27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4" y="1389380"/>
            <a:ext cx="6951003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 dirty="0"/>
              <a:t>여행 일정 맞춤형 패키지 추천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여행 날짜를 직관적으로 선택할 수 있는 캘린더 형식의 인터페이스를 제공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 dirty="0">
                <a:latin typeface="HY궁서B"/>
                <a:ea typeface="HY궁서B"/>
              </a:rPr>
              <a:t>사용자가 원하는 여행 날짜를 선택하면, </a:t>
            </a:r>
          </a:p>
          <a:p>
            <a:pPr lvl="0" algn="ctr">
              <a:defRPr/>
            </a:pPr>
            <a:r>
              <a:rPr lang="ko-KR" altLang="en-US" sz="1400" dirty="0">
                <a:latin typeface="HY궁서B"/>
                <a:ea typeface="HY궁서B"/>
              </a:rPr>
              <a:t>해당 날짜에 가능한 여행 패키지를 추천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장영훈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기간 조회</a:t>
            </a:r>
          </a:p>
        </p:txBody>
      </p:sp>
      <p:pic>
        <p:nvPicPr>
          <p:cNvPr id="2" name="그림 1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3D705289-3148-7DDD-3B24-4DA0CDCC2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1483360"/>
            <a:ext cx="7000240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2803062" y="2350412"/>
            <a:ext cx="5276922" cy="2311873"/>
            <a:chOff x="1247286" y="1135702"/>
            <a:chExt cx="5276921" cy="2311873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01</a:t>
              </a:r>
              <a:endParaRPr lang="en-US" altLang="zh-CN" sz="800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47286" y="207962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en-US" altLang="zh-C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INTRODUCE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r>
                <a:rPr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프로젝트 소개</a:t>
              </a:r>
              <a:endPara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 err="1">
                <a:ea typeface="맑은 고딕"/>
              </a:rPr>
              <a:t>Multipartfile</a:t>
            </a:r>
            <a:r>
              <a:rPr lang="ko-KR" altLang="en-US" sz="1400" dirty="0">
                <a:ea typeface="맑은 고딕"/>
              </a:rPr>
              <a:t> 다중 이미지 업로드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폼 제출 시 편의시설, 이미지 업로드 체크 유효성 검사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이미지 업로드 관리 폴더가 없을 경우 폴더 자동 생성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호텔 등록</a:t>
            </a:r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41D315DA-8E59-8C03-2692-D4D74CE40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385888"/>
            <a:ext cx="6858000" cy="524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1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국가와 국가에 맞는 목적지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400" dirty="0">
              <a:latin typeface="HY궁서B"/>
              <a:ea typeface="HY궁서B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목적지 등록</a:t>
            </a: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B0B6231-BA7B-A0B6-F612-4D4EB685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485265"/>
            <a:ext cx="6979920" cy="51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여행 국가에 속한 식당 정보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식당 이미지 다중 업로드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이미지 관리 폴더 없을 경우 폴더 자동 생성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국가 내 식당 등록</a:t>
            </a:r>
          </a:p>
        </p:txBody>
      </p:sp>
      <p:pic>
        <p:nvPicPr>
          <p:cNvPr id="4" name="그림 3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DE7F07B6-4133-6BE6-38D5-AEB51F3B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393825"/>
            <a:ext cx="702056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여행 국가에 속한 명소, 액티비티 정보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명소, 액티비티 이미지 다중 업로드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이미지 관리 폴더 없을 경우 폴더 자동 생성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국가 내 명소 등록</a:t>
            </a:r>
          </a:p>
        </p:txBody>
      </p:sp>
      <p:pic>
        <p:nvPicPr>
          <p:cNvPr id="5" name="그림 4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CCAEB3E7-4BDA-B11F-8247-C61FE318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393825"/>
            <a:ext cx="702056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패키지 일정 및 기타 옵션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HY궁서B"/>
                <a:ea typeface="HY궁서B"/>
              </a:rPr>
              <a:t>String</a:t>
            </a:r>
            <a:r>
              <a:rPr lang="ko-KR" altLang="en-US" sz="1400" dirty="0">
                <a:latin typeface="HY궁서B"/>
                <a:ea typeface="HY궁서B"/>
              </a:rPr>
              <a:t> 타입 문자 SQL </a:t>
            </a:r>
            <a:r>
              <a:rPr lang="ko-KR" altLang="en-US" sz="1400" dirty="0" err="1">
                <a:latin typeface="HY궁서B"/>
                <a:ea typeface="HY궁서B"/>
              </a:rPr>
              <a:t>Date</a:t>
            </a:r>
            <a:r>
              <a:rPr lang="ko-KR" altLang="en-US" sz="1400" dirty="0">
                <a:latin typeface="HY궁서B"/>
                <a:ea typeface="HY궁서B"/>
              </a:rPr>
              <a:t> 타입 변경 후 DB 등록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일정 및 기타 옵션 등록</a:t>
            </a: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99B2517-79E7-B726-50D0-EA40358F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16" y="1391920"/>
            <a:ext cx="6999128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패키지 국가에 맞게 등록된 호텔, 식당 등 일차 별 일정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latin typeface="HY궁서B"/>
                <a:ea typeface="HY궁서B"/>
              </a:rPr>
              <a:t>뷰에서 </a:t>
            </a:r>
            <a:r>
              <a:rPr lang="en-US" altLang="ko-KR" sz="1300" dirty="0">
                <a:latin typeface="HY궁서B"/>
                <a:ea typeface="HY궁서B"/>
              </a:rPr>
              <a:t>Name </a:t>
            </a:r>
            <a:r>
              <a:rPr lang="ko-KR" altLang="en-US" sz="1300" dirty="0">
                <a:latin typeface="HY궁서B"/>
                <a:ea typeface="HY궁서B"/>
              </a:rPr>
              <a:t>값 = </a:t>
            </a:r>
            <a:r>
              <a:rPr lang="ko-KR" altLang="en-US" sz="1300" dirty="0" err="1">
                <a:latin typeface="HY궁서B"/>
                <a:ea typeface="HY궁서B"/>
              </a:rPr>
              <a:t>hotel</a:t>
            </a:r>
            <a:r>
              <a:rPr lang="ko-KR" altLang="en-US" sz="1300" dirty="0">
                <a:latin typeface="HY궁서B"/>
                <a:ea typeface="HY궁서B"/>
              </a:rPr>
              <a:t>[${</a:t>
            </a:r>
            <a:r>
              <a:rPr lang="ko-KR" altLang="en-US" sz="1300" dirty="0" err="1">
                <a:latin typeface="HY궁서B"/>
                <a:ea typeface="HY궁서B"/>
              </a:rPr>
              <a:t>i</a:t>
            </a:r>
            <a:r>
              <a:rPr lang="ko-KR" altLang="en-US" sz="1300" dirty="0">
                <a:latin typeface="HY궁서B"/>
                <a:ea typeface="HY궁서B"/>
              </a:rPr>
              <a:t>}] 로 각 일차별로 구분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78374" y="3181905"/>
            <a:ext cx="4494511" cy="832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HY궁서B"/>
                <a:ea typeface="HY궁서B"/>
              </a:rPr>
              <a:t>백에서</a:t>
            </a:r>
            <a:r>
              <a:rPr lang="ko-KR" altLang="en-US" sz="1400" dirty="0">
                <a:latin typeface="HY궁서B"/>
                <a:ea typeface="HY궁서B"/>
              </a:rPr>
              <a:t> </a:t>
            </a:r>
            <a:r>
              <a:rPr lang="ko-KR" altLang="en-US" sz="1400" dirty="0" err="1">
                <a:latin typeface="HY궁서B"/>
                <a:ea typeface="HY궁서B"/>
              </a:rPr>
              <a:t>Map</a:t>
            </a:r>
            <a:r>
              <a:rPr lang="ko-KR" altLang="en-US" sz="1400" dirty="0">
                <a:latin typeface="HY궁서B"/>
                <a:ea typeface="HY궁서B"/>
              </a:rPr>
              <a:t> </a:t>
            </a:r>
            <a:r>
              <a:rPr lang="ko-KR" altLang="en-US" sz="1400" dirty="0" err="1">
                <a:latin typeface="HY궁서B"/>
                <a:ea typeface="HY궁서B"/>
              </a:rPr>
              <a:t>으로</a:t>
            </a:r>
            <a:r>
              <a:rPr lang="ko-KR" altLang="en-US" sz="1400" dirty="0">
                <a:latin typeface="HY궁서B"/>
                <a:ea typeface="HY궁서B"/>
              </a:rPr>
              <a:t> 받은 후 카테고리, 날짜 별 필터링 후 등록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상세 일정 등록</a:t>
            </a:r>
          </a:p>
        </p:txBody>
      </p:sp>
      <p:pic>
        <p:nvPicPr>
          <p:cNvPr id="4" name="그림 3" descr="텍스트, 메뉴, 과일, 테이블웨어이(가) 표시된 사진&#10;&#10;자동 생성된 설명">
            <a:extLst>
              <a:ext uri="{FF2B5EF4-FFF2-40B4-BE49-F238E27FC236}">
                <a16:creationId xmlns:a16="http://schemas.microsoft.com/office/drawing/2014/main" id="{04447738-69FF-7E40-1402-20A7579F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57" y="1391920"/>
            <a:ext cx="7103607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패키지 수정 및 삭제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400" dirty="0">
              <a:latin typeface="HY궁서B"/>
              <a:ea typeface="HY궁서B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삭제 및 수정 페이지 이동</a:t>
            </a:r>
          </a:p>
        </p:txBody>
      </p:sp>
      <p:pic>
        <p:nvPicPr>
          <p:cNvPr id="4" name="그림 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78864576-638B-8C91-CA44-386E0FBB4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458912"/>
            <a:ext cx="7071360" cy="52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등록된 일정, 상세 일정 전체 반환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200" dirty="0">
                <a:ea typeface="+mn-lt"/>
                <a:cs typeface="+mn-lt"/>
              </a:rPr>
              <a:t>패키지 국가에 맞게 등록된 호텔, 식당 등 일차 별 일정 등록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latin typeface="HY궁서B"/>
                <a:ea typeface="HY궁서B"/>
              </a:rPr>
              <a:t>뷰에서 </a:t>
            </a:r>
            <a:r>
              <a:rPr lang="en-US" altLang="ko-KR" sz="1300" dirty="0">
                <a:latin typeface="HY궁서B"/>
                <a:ea typeface="HY궁서B"/>
              </a:rPr>
              <a:t>Name </a:t>
            </a:r>
            <a:r>
              <a:rPr lang="ko-KR" altLang="en-US" sz="1300" dirty="0">
                <a:latin typeface="HY궁서B"/>
                <a:ea typeface="HY궁서B"/>
              </a:rPr>
              <a:t>값 = </a:t>
            </a:r>
            <a:r>
              <a:rPr lang="ko-KR" altLang="en-US" sz="1300" dirty="0" err="1">
                <a:latin typeface="HY궁서B"/>
                <a:ea typeface="HY궁서B"/>
              </a:rPr>
              <a:t>hotel</a:t>
            </a:r>
            <a:r>
              <a:rPr lang="ko-KR" altLang="en-US" sz="1300" dirty="0">
                <a:latin typeface="HY궁서B"/>
                <a:ea typeface="HY궁서B"/>
              </a:rPr>
              <a:t>[${</a:t>
            </a:r>
            <a:r>
              <a:rPr lang="ko-KR" altLang="en-US" sz="1300" dirty="0" err="1">
                <a:latin typeface="HY궁서B"/>
                <a:ea typeface="HY궁서B"/>
              </a:rPr>
              <a:t>i</a:t>
            </a:r>
            <a:r>
              <a:rPr lang="ko-KR" altLang="en-US" sz="1300" dirty="0">
                <a:latin typeface="HY궁서B"/>
                <a:ea typeface="HY궁서B"/>
              </a:rPr>
              <a:t>}] 로 각 일차별로 구분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dirty="0" err="1">
                <a:latin typeface="HY궁서B"/>
                <a:ea typeface="HY궁서B"/>
              </a:rPr>
              <a:t>백에서</a:t>
            </a:r>
            <a:r>
              <a:rPr lang="ko-KR" altLang="en-US" sz="1100" dirty="0">
                <a:latin typeface="HY궁서B"/>
                <a:ea typeface="HY궁서B"/>
              </a:rPr>
              <a:t> </a:t>
            </a:r>
            <a:r>
              <a:rPr lang="ko-KR" altLang="en-US" sz="1100" dirty="0" err="1">
                <a:latin typeface="HY궁서B"/>
                <a:ea typeface="HY궁서B"/>
              </a:rPr>
              <a:t>Map</a:t>
            </a:r>
            <a:r>
              <a:rPr lang="ko-KR" altLang="en-US" sz="1100" dirty="0">
                <a:latin typeface="HY궁서B"/>
                <a:ea typeface="HY궁서B"/>
              </a:rPr>
              <a:t> </a:t>
            </a:r>
            <a:r>
              <a:rPr lang="ko-KR" altLang="en-US" sz="1100" dirty="0" err="1">
                <a:latin typeface="HY궁서B"/>
                <a:ea typeface="HY궁서B"/>
              </a:rPr>
              <a:t>으로</a:t>
            </a:r>
            <a:r>
              <a:rPr lang="ko-KR" altLang="en-US" sz="1100" dirty="0">
                <a:latin typeface="HY궁서B"/>
                <a:ea typeface="HY궁서B"/>
              </a:rPr>
              <a:t> 받은 후 카테고리, 날짜 별 필터링 후 등록</a:t>
            </a:r>
            <a:endParaRPr lang="ko-KR" altLang="en-US" sz="11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일정 수정</a:t>
            </a: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A2F89DA-7DD6-8A79-2CB3-5BB53A72A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96" y="1391920"/>
            <a:ext cx="4560008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2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33314" y="2790202"/>
            <a:ext cx="4525366" cy="120060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ko-KO" altLang="ko-KO" sz="72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33000"/>
                    </a:prstClr>
                  </a:outerShdw>
                </a:effectLst>
                <a:latin typeface="NanumGothic"/>
                <a:ea typeface="NanumGothic"/>
                <a:sym typeface="Elsie" panose="02000000000000000000" charset="0"/>
              </a:rPr>
              <a:t>감사합니다</a:t>
            </a:r>
            <a:endParaRPr lang="zh-CN" altLang="en-US" sz="8000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63500" dir="2700000" algn="tl" rotWithShape="0">
                  <a:prstClr val="black">
                    <a:alpha val="33000"/>
                  </a:prstClr>
                </a:outerShdw>
              </a:effectLst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06 L 0 0.06667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D13AD539-29B1-E591-0680-1B82B5BC5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Object 35">
            <a:extLst>
              <a:ext uri="{FF2B5EF4-FFF2-40B4-BE49-F238E27FC236}">
                <a16:creationId xmlns:a16="http://schemas.microsoft.com/office/drawing/2014/main" id="{94936BCE-7F7F-CA47-0CA9-35416D51046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012" y="1045029"/>
            <a:ext cx="11527972" cy="5445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Object 113">
            <a:extLst>
              <a:ext uri="{FF2B5EF4-FFF2-40B4-BE49-F238E27FC236}">
                <a16:creationId xmlns:a16="http://schemas.microsoft.com/office/drawing/2014/main" id="{7F7EEB6E-8C75-BC76-1237-10E8049481DB}"/>
              </a:ext>
            </a:extLst>
          </p:cNvPr>
          <p:cNvSpPr txBox="1"/>
          <p:nvPr/>
        </p:nvSpPr>
        <p:spPr>
          <a:xfrm>
            <a:off x="924959" y="1729528"/>
            <a:ext cx="877421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프로젝트 명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여행사 사이트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  <a:cs typeface="Pretendard ExtraLight"/>
            </a:endParaRPr>
          </a:p>
        </p:txBody>
      </p:sp>
      <p:sp>
        <p:nvSpPr>
          <p:cNvPr id="7" name="Object 113">
            <a:extLst>
              <a:ext uri="{FF2B5EF4-FFF2-40B4-BE49-F238E27FC236}">
                <a16:creationId xmlns:a16="http://schemas.microsoft.com/office/drawing/2014/main" id="{FCA5639F-9AE5-D1EF-5754-E1331AAEF7D1}"/>
              </a:ext>
            </a:extLst>
          </p:cNvPr>
          <p:cNvSpPr txBox="1"/>
          <p:nvPr/>
        </p:nvSpPr>
        <p:spPr>
          <a:xfrm>
            <a:off x="924959" y="2323273"/>
            <a:ext cx="877421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프로젝트 기간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</a:t>
            </a:r>
          </a:p>
        </p:txBody>
      </p:sp>
      <p:sp>
        <p:nvSpPr>
          <p:cNvPr id="8" name="Object 113">
            <a:extLst>
              <a:ext uri="{FF2B5EF4-FFF2-40B4-BE49-F238E27FC236}">
                <a16:creationId xmlns:a16="http://schemas.microsoft.com/office/drawing/2014/main" id="{57233CBB-9776-9A84-A481-25F7D96ABC6F}"/>
              </a:ext>
            </a:extLst>
          </p:cNvPr>
          <p:cNvSpPr txBox="1"/>
          <p:nvPr/>
        </p:nvSpPr>
        <p:spPr>
          <a:xfrm>
            <a:off x="924959" y="2983033"/>
            <a:ext cx="8774212" cy="15696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팀원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조장 </a:t>
            </a:r>
            <a:r>
              <a:rPr lang="ko-KR" altLang="en-US" sz="2400" b="1" dirty="0" err="1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장원보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(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  <a:hlinkClick r:id="rId5"/>
              </a:rPr>
              <a:t>https://github.com/Onestepp1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)</a:t>
            </a:r>
          </a:p>
          <a:p>
            <a:pPr lvl="0">
              <a:defRPr/>
            </a:pP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	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팀원 박기도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(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  <a:hlinkClick r:id="rId6"/>
              </a:rPr>
              <a:t>https://github.com/gidopa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)</a:t>
            </a:r>
          </a:p>
          <a:p>
            <a:pPr lvl="0">
              <a:defRPr/>
            </a:pP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	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팀원 장영훈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(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  <a:hlinkClick r:id="rId7"/>
              </a:rPr>
              <a:t>https://github.com/jangyoung-hoon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)</a:t>
            </a:r>
          </a:p>
          <a:p>
            <a:pPr lvl="0">
              <a:defRPr/>
            </a:pP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	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팀원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김원기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(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  <a:hlinkClick r:id="rId8"/>
              </a:rPr>
              <a:t>https://github.com/TrendFollow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)</a:t>
            </a:r>
          </a:p>
        </p:txBody>
      </p:sp>
      <p:sp>
        <p:nvSpPr>
          <p:cNvPr id="2" name="文本框 27">
            <a:extLst>
              <a:ext uri="{FF2B5EF4-FFF2-40B4-BE49-F238E27FC236}">
                <a16:creationId xmlns:a16="http://schemas.microsoft.com/office/drawing/2014/main" id="{177CEE70-1FC1-ADCA-644E-8B526D2F93F6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INTRODUCE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프로젝트 소개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2803062" y="2350412"/>
            <a:ext cx="5276922" cy="2311873"/>
            <a:chOff x="1247286" y="1135702"/>
            <a:chExt cx="5276921" cy="2311873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2</a:t>
              </a:r>
              <a:endPara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47286" y="207962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en-US" altLang="zh-C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SERVICE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개발 환경 및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DB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설계</a:t>
              </a:r>
              <a:endPara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93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D13AD539-29B1-E591-0680-1B82B5BC5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6" name="iS1ide-Rectangle 11">
            <a:extLst>
              <a:ext uri="{FF2B5EF4-FFF2-40B4-BE49-F238E27FC236}">
                <a16:creationId xmlns:a16="http://schemas.microsoft.com/office/drawing/2014/main" id="{FDF769E2-F565-A796-3BF0-23941B4B5BD5}"/>
              </a:ext>
            </a:extLst>
          </p:cNvPr>
          <p:cNvSpPr/>
          <p:nvPr/>
        </p:nvSpPr>
        <p:spPr>
          <a:xfrm>
            <a:off x="1452256" y="2340585"/>
            <a:ext cx="2169152" cy="2624064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57" name="iS1ide-Rectangle 17">
            <a:extLst>
              <a:ext uri="{FF2B5EF4-FFF2-40B4-BE49-F238E27FC236}">
                <a16:creationId xmlns:a16="http://schemas.microsoft.com/office/drawing/2014/main" id="{82767078-1B21-E9D3-8894-CC69B24E794D}"/>
              </a:ext>
            </a:extLst>
          </p:cNvPr>
          <p:cNvSpPr/>
          <p:nvPr/>
        </p:nvSpPr>
        <p:spPr>
          <a:xfrm>
            <a:off x="2792030" y="2331278"/>
            <a:ext cx="2169152" cy="2624064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solidFill>
                <a:schemeClr val="bg2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58" name="iS1ide-Rectangle 23">
            <a:extLst>
              <a:ext uri="{FF2B5EF4-FFF2-40B4-BE49-F238E27FC236}">
                <a16:creationId xmlns:a16="http://schemas.microsoft.com/office/drawing/2014/main" id="{BA312D14-209D-064E-F9C5-ADDBB3F803F1}"/>
              </a:ext>
            </a:extLst>
          </p:cNvPr>
          <p:cNvSpPr/>
          <p:nvPr/>
        </p:nvSpPr>
        <p:spPr>
          <a:xfrm>
            <a:off x="6162491" y="2340585"/>
            <a:ext cx="2169152" cy="2624064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solidFill>
                <a:schemeClr val="bg2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59" name="iS1ide-Rectangle 29">
            <a:extLst>
              <a:ext uri="{FF2B5EF4-FFF2-40B4-BE49-F238E27FC236}">
                <a16:creationId xmlns:a16="http://schemas.microsoft.com/office/drawing/2014/main" id="{71FAEA01-6EA0-12C3-D584-2EC887D71D53}"/>
              </a:ext>
            </a:extLst>
          </p:cNvPr>
          <p:cNvSpPr/>
          <p:nvPr/>
        </p:nvSpPr>
        <p:spPr>
          <a:xfrm>
            <a:off x="8517610" y="2340585"/>
            <a:ext cx="2169152" cy="2624064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solidFill>
                <a:schemeClr val="bg2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0" name="iS1ide-Rectangle 8">
            <a:extLst>
              <a:ext uri="{FF2B5EF4-FFF2-40B4-BE49-F238E27FC236}">
                <a16:creationId xmlns:a16="http://schemas.microsoft.com/office/drawing/2014/main" id="{E8EB47DA-FB1A-8AC5-4694-81843F287541}"/>
              </a:ext>
            </a:extLst>
          </p:cNvPr>
          <p:cNvSpPr/>
          <p:nvPr/>
        </p:nvSpPr>
        <p:spPr>
          <a:xfrm>
            <a:off x="1452256" y="1704206"/>
            <a:ext cx="2169152" cy="390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1" name="iS1ide-Rectangle 14">
            <a:extLst>
              <a:ext uri="{FF2B5EF4-FFF2-40B4-BE49-F238E27FC236}">
                <a16:creationId xmlns:a16="http://schemas.microsoft.com/office/drawing/2014/main" id="{44EFA46A-2065-68BF-B5A9-F79137E4B4AA}"/>
              </a:ext>
            </a:extLst>
          </p:cNvPr>
          <p:cNvSpPr/>
          <p:nvPr/>
        </p:nvSpPr>
        <p:spPr>
          <a:xfrm>
            <a:off x="3807374" y="1704206"/>
            <a:ext cx="2169152" cy="390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2" name="iS1ide-Rectangle 20">
            <a:extLst>
              <a:ext uri="{FF2B5EF4-FFF2-40B4-BE49-F238E27FC236}">
                <a16:creationId xmlns:a16="http://schemas.microsoft.com/office/drawing/2014/main" id="{55B71059-B499-13B5-5F54-B07F6FB516C9}"/>
              </a:ext>
            </a:extLst>
          </p:cNvPr>
          <p:cNvSpPr/>
          <p:nvPr/>
        </p:nvSpPr>
        <p:spPr>
          <a:xfrm>
            <a:off x="6162491" y="1704206"/>
            <a:ext cx="2169152" cy="390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3" name="iS1ide-Rectangle 26">
            <a:extLst>
              <a:ext uri="{FF2B5EF4-FFF2-40B4-BE49-F238E27FC236}">
                <a16:creationId xmlns:a16="http://schemas.microsoft.com/office/drawing/2014/main" id="{F7C3C04B-453D-E16F-D9EB-24A77B7AC920}"/>
              </a:ext>
            </a:extLst>
          </p:cNvPr>
          <p:cNvSpPr/>
          <p:nvPr/>
        </p:nvSpPr>
        <p:spPr>
          <a:xfrm>
            <a:off x="8517610" y="1704206"/>
            <a:ext cx="2169152" cy="390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grpSp>
        <p:nvGrpSpPr>
          <p:cNvPr id="64" name="组合 7">
            <a:extLst>
              <a:ext uri="{FF2B5EF4-FFF2-40B4-BE49-F238E27FC236}">
                <a16:creationId xmlns:a16="http://schemas.microsoft.com/office/drawing/2014/main" id="{58FEEE6E-2FF4-DE8B-F9D5-70D8AB46C064}"/>
              </a:ext>
            </a:extLst>
          </p:cNvPr>
          <p:cNvGrpSpPr/>
          <p:nvPr/>
        </p:nvGrpSpPr>
        <p:grpSpPr>
          <a:xfrm>
            <a:off x="1452256" y="1704206"/>
            <a:ext cx="9234506" cy="3903269"/>
            <a:chOff x="1452256" y="1704206"/>
            <a:chExt cx="9234506" cy="39032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5" name="iS1ide-Rectangle 9">
              <a:extLst>
                <a:ext uri="{FF2B5EF4-FFF2-40B4-BE49-F238E27FC236}">
                  <a16:creationId xmlns:a16="http://schemas.microsoft.com/office/drawing/2014/main" id="{7640C021-EE74-20CF-EBD2-0CA81AAB9DB3}"/>
                </a:ext>
              </a:extLst>
            </p:cNvPr>
            <p:cNvSpPr/>
            <p:nvPr/>
          </p:nvSpPr>
          <p:spPr>
            <a:xfrm>
              <a:off x="1452256" y="1704206"/>
              <a:ext cx="2169152" cy="6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15" b="1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66" name="iS1ide-Rectangle 11">
              <a:extLst>
                <a:ext uri="{FF2B5EF4-FFF2-40B4-BE49-F238E27FC236}">
                  <a16:creationId xmlns:a16="http://schemas.microsoft.com/office/drawing/2014/main" id="{8AA741C5-E42F-39BC-E3D5-478167A4A8DA}"/>
                </a:ext>
              </a:extLst>
            </p:cNvPr>
            <p:cNvSpPr/>
            <p:nvPr/>
          </p:nvSpPr>
          <p:spPr>
            <a:xfrm>
              <a:off x="1452256" y="4964650"/>
              <a:ext cx="2169152" cy="642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5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67" name="iS1ide-Rectangle 15">
              <a:extLst>
                <a:ext uri="{FF2B5EF4-FFF2-40B4-BE49-F238E27FC236}">
                  <a16:creationId xmlns:a16="http://schemas.microsoft.com/office/drawing/2014/main" id="{97CC230D-06B7-E9AE-2402-E2487B3CF767}"/>
                </a:ext>
              </a:extLst>
            </p:cNvPr>
            <p:cNvSpPr/>
            <p:nvPr/>
          </p:nvSpPr>
          <p:spPr>
            <a:xfrm>
              <a:off x="3807374" y="1704206"/>
              <a:ext cx="2169152" cy="6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15" b="1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68" name="iS1ide-Rectangle 17">
              <a:extLst>
                <a:ext uri="{FF2B5EF4-FFF2-40B4-BE49-F238E27FC236}">
                  <a16:creationId xmlns:a16="http://schemas.microsoft.com/office/drawing/2014/main" id="{D4156010-5244-97B5-32DC-9F26F2975AD2}"/>
                </a:ext>
              </a:extLst>
            </p:cNvPr>
            <p:cNvSpPr/>
            <p:nvPr/>
          </p:nvSpPr>
          <p:spPr>
            <a:xfrm>
              <a:off x="3807374" y="4964650"/>
              <a:ext cx="2169152" cy="642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5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69" name="iS1ide-Rectangle 21">
              <a:extLst>
                <a:ext uri="{FF2B5EF4-FFF2-40B4-BE49-F238E27FC236}">
                  <a16:creationId xmlns:a16="http://schemas.microsoft.com/office/drawing/2014/main" id="{B93CC6A5-F90B-00A9-FEF2-5523D7483959}"/>
                </a:ext>
              </a:extLst>
            </p:cNvPr>
            <p:cNvSpPr/>
            <p:nvPr/>
          </p:nvSpPr>
          <p:spPr>
            <a:xfrm>
              <a:off x="6162491" y="1704206"/>
              <a:ext cx="2169152" cy="6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15" b="1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70" name="iS1ide-Rectangle 23">
              <a:extLst>
                <a:ext uri="{FF2B5EF4-FFF2-40B4-BE49-F238E27FC236}">
                  <a16:creationId xmlns:a16="http://schemas.microsoft.com/office/drawing/2014/main" id="{646F8ECD-D2FB-2C77-0951-D5B5098948CB}"/>
                </a:ext>
              </a:extLst>
            </p:cNvPr>
            <p:cNvSpPr/>
            <p:nvPr/>
          </p:nvSpPr>
          <p:spPr>
            <a:xfrm>
              <a:off x="6162491" y="4964650"/>
              <a:ext cx="2169152" cy="642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5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71" name="iS1ide-Rectangle 27">
              <a:extLst>
                <a:ext uri="{FF2B5EF4-FFF2-40B4-BE49-F238E27FC236}">
                  <a16:creationId xmlns:a16="http://schemas.microsoft.com/office/drawing/2014/main" id="{3C1B89E0-BEF0-5EEB-4877-EA279302D154}"/>
                </a:ext>
              </a:extLst>
            </p:cNvPr>
            <p:cNvSpPr/>
            <p:nvPr/>
          </p:nvSpPr>
          <p:spPr>
            <a:xfrm>
              <a:off x="8517610" y="1704206"/>
              <a:ext cx="2169152" cy="6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15" b="1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72" name="iS1ide-Rectangle 29">
              <a:extLst>
                <a:ext uri="{FF2B5EF4-FFF2-40B4-BE49-F238E27FC236}">
                  <a16:creationId xmlns:a16="http://schemas.microsoft.com/office/drawing/2014/main" id="{8AE16320-B9A9-0344-1C39-84D31D8FDB73}"/>
                </a:ext>
              </a:extLst>
            </p:cNvPr>
            <p:cNvSpPr/>
            <p:nvPr/>
          </p:nvSpPr>
          <p:spPr>
            <a:xfrm>
              <a:off x="8517610" y="4964650"/>
              <a:ext cx="2169152" cy="642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5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grpSp>
        <p:nvGrpSpPr>
          <p:cNvPr id="76" name="组合 37">
            <a:extLst>
              <a:ext uri="{FF2B5EF4-FFF2-40B4-BE49-F238E27FC236}">
                <a16:creationId xmlns:a16="http://schemas.microsoft.com/office/drawing/2014/main" id="{CE8B0A19-C7D3-9809-EEBA-5A29682E50F1}"/>
              </a:ext>
            </a:extLst>
          </p:cNvPr>
          <p:cNvGrpSpPr/>
          <p:nvPr/>
        </p:nvGrpSpPr>
        <p:grpSpPr>
          <a:xfrm>
            <a:off x="1505239" y="1875209"/>
            <a:ext cx="2003708" cy="3631324"/>
            <a:chOff x="7822698" y="1443246"/>
            <a:chExt cx="2113286" cy="3829912"/>
          </a:xfrm>
        </p:grpSpPr>
        <p:sp>
          <p:nvSpPr>
            <p:cNvPr id="77" name="矩形 39">
              <a:extLst>
                <a:ext uri="{FF2B5EF4-FFF2-40B4-BE49-F238E27FC236}">
                  <a16:creationId xmlns:a16="http://schemas.microsoft.com/office/drawing/2014/main" id="{2B6CC2C0-37DB-31A6-FB16-BFB9DCDEB26E}"/>
                </a:ext>
              </a:extLst>
            </p:cNvPr>
            <p:cNvSpPr/>
            <p:nvPr/>
          </p:nvSpPr>
          <p:spPr>
            <a:xfrm>
              <a:off x="7822698" y="2159053"/>
              <a:ext cx="2050552" cy="2436126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 err="1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MyBatis</a:t>
              </a: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Java Server Page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MySQL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JDK17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 err="1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BootStrap</a:t>
              </a: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HTML, CSS, JS</a:t>
              </a:r>
            </a:p>
            <a:p>
              <a:pPr algn="ctr">
                <a:lnSpc>
                  <a:spcPct val="100000"/>
                </a:lnSpc>
              </a:pPr>
              <a:endParaRPr lang="zh-CN" altLang="en-US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78" name="矩形 40">
              <a:extLst>
                <a:ext uri="{FF2B5EF4-FFF2-40B4-BE49-F238E27FC236}">
                  <a16:creationId xmlns:a16="http://schemas.microsoft.com/office/drawing/2014/main" id="{60838117-DC7C-554A-99F3-2776E390E411}"/>
                </a:ext>
              </a:extLst>
            </p:cNvPr>
            <p:cNvSpPr/>
            <p:nvPr/>
          </p:nvSpPr>
          <p:spPr>
            <a:xfrm>
              <a:off x="7885432" y="1443246"/>
              <a:ext cx="2050552" cy="369689"/>
            </a:xfrm>
            <a:prstGeom prst="rect">
              <a:avLst/>
            </a:prstGeom>
          </p:spPr>
          <p:txBody>
            <a:bodyPr wrap="squar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1705" b="1" dirty="0">
                  <a:solidFill>
                    <a:schemeClr val="bg1"/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기술 스택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79" name="矩形 41">
              <a:extLst>
                <a:ext uri="{FF2B5EF4-FFF2-40B4-BE49-F238E27FC236}">
                  <a16:creationId xmlns:a16="http://schemas.microsoft.com/office/drawing/2014/main" id="{A03EAEA0-D800-CA83-6C8D-7C88B9E360A8}"/>
                </a:ext>
              </a:extLst>
            </p:cNvPr>
            <p:cNvSpPr/>
            <p:nvPr/>
          </p:nvSpPr>
          <p:spPr>
            <a:xfrm>
              <a:off x="7885432" y="4859749"/>
              <a:ext cx="2050552" cy="413409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1705" b="1" dirty="0">
                  <a:solidFill>
                    <a:schemeClr val="bg1"/>
                  </a:solidFill>
                  <a:latin typeface="NanumGothic"/>
                  <a:ea typeface="NanumGothic"/>
                  <a:sym typeface="Elsie" panose="02000000000000000000" charset="0"/>
                </a:rPr>
                <a:t>기술 스택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grpSp>
        <p:nvGrpSpPr>
          <p:cNvPr id="80" name="组合 42">
            <a:extLst>
              <a:ext uri="{FF2B5EF4-FFF2-40B4-BE49-F238E27FC236}">
                <a16:creationId xmlns:a16="http://schemas.microsoft.com/office/drawing/2014/main" id="{B4905413-A374-0FF9-D2CC-A631D3657236}"/>
              </a:ext>
            </a:extLst>
          </p:cNvPr>
          <p:cNvGrpSpPr/>
          <p:nvPr/>
        </p:nvGrpSpPr>
        <p:grpSpPr>
          <a:xfrm>
            <a:off x="3919838" y="1875209"/>
            <a:ext cx="2013458" cy="3631324"/>
            <a:chOff x="7885432" y="1443246"/>
            <a:chExt cx="2123569" cy="3829912"/>
          </a:xfrm>
        </p:grpSpPr>
        <p:sp>
          <p:nvSpPr>
            <p:cNvPr id="82" name="矩形 44">
              <a:extLst>
                <a:ext uri="{FF2B5EF4-FFF2-40B4-BE49-F238E27FC236}">
                  <a16:creationId xmlns:a16="http://schemas.microsoft.com/office/drawing/2014/main" id="{5FE4F99C-DB52-34D2-2F66-45FC52AAF18E}"/>
                </a:ext>
              </a:extLst>
            </p:cNvPr>
            <p:cNvSpPr/>
            <p:nvPr/>
          </p:nvSpPr>
          <p:spPr>
            <a:xfrm>
              <a:off x="7958449" y="2160770"/>
              <a:ext cx="2050552" cy="2375107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Window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Tomcat</a:t>
              </a:r>
              <a:endParaRPr lang="zh-CN" altLang="en-US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83" name="矩形 45">
              <a:extLst>
                <a:ext uri="{FF2B5EF4-FFF2-40B4-BE49-F238E27FC236}">
                  <a16:creationId xmlns:a16="http://schemas.microsoft.com/office/drawing/2014/main" id="{AA1E40CE-8CCF-FB19-DB57-E95D673F7EFF}"/>
                </a:ext>
              </a:extLst>
            </p:cNvPr>
            <p:cNvSpPr/>
            <p:nvPr/>
          </p:nvSpPr>
          <p:spPr>
            <a:xfrm>
              <a:off x="7885432" y="1443246"/>
              <a:ext cx="2050552" cy="369689"/>
            </a:xfrm>
            <a:prstGeom prst="rect">
              <a:avLst/>
            </a:prstGeom>
          </p:spPr>
          <p:txBody>
            <a:bodyPr wrap="squar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solidFill>
                    <a:schemeClr val="bg1"/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OS, SERVER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84" name="矩形 46">
              <a:extLst>
                <a:ext uri="{FF2B5EF4-FFF2-40B4-BE49-F238E27FC236}">
                  <a16:creationId xmlns:a16="http://schemas.microsoft.com/office/drawing/2014/main" id="{F5522B36-6036-7A53-CF06-485EA45247BB}"/>
                </a:ext>
              </a:extLst>
            </p:cNvPr>
            <p:cNvSpPr/>
            <p:nvPr/>
          </p:nvSpPr>
          <p:spPr>
            <a:xfrm>
              <a:off x="7885432" y="4859749"/>
              <a:ext cx="2050552" cy="413409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solidFill>
                    <a:schemeClr val="bg1"/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OS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grpSp>
        <p:nvGrpSpPr>
          <p:cNvPr id="85" name="组合 47">
            <a:extLst>
              <a:ext uri="{FF2B5EF4-FFF2-40B4-BE49-F238E27FC236}">
                <a16:creationId xmlns:a16="http://schemas.microsoft.com/office/drawing/2014/main" id="{ED9EF4FC-6B5B-544A-BDE7-6B2A98C9E7CE}"/>
              </a:ext>
            </a:extLst>
          </p:cNvPr>
          <p:cNvGrpSpPr/>
          <p:nvPr/>
        </p:nvGrpSpPr>
        <p:grpSpPr>
          <a:xfrm>
            <a:off x="6240694" y="1875209"/>
            <a:ext cx="1978486" cy="3631324"/>
            <a:chOff x="7849300" y="1443246"/>
            <a:chExt cx="2086685" cy="3829912"/>
          </a:xfrm>
        </p:grpSpPr>
        <p:sp>
          <p:nvSpPr>
            <p:cNvPr id="87" name="矩形 49">
              <a:extLst>
                <a:ext uri="{FF2B5EF4-FFF2-40B4-BE49-F238E27FC236}">
                  <a16:creationId xmlns:a16="http://schemas.microsoft.com/office/drawing/2014/main" id="{16F0D719-095C-2458-8711-B8EBB2C6B47C}"/>
                </a:ext>
              </a:extLst>
            </p:cNvPr>
            <p:cNvSpPr/>
            <p:nvPr/>
          </p:nvSpPr>
          <p:spPr>
            <a:xfrm>
              <a:off x="7849300" y="2131684"/>
              <a:ext cx="2086684" cy="2463494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endParaRPr lang="en-US" altLang="zh-CN" sz="1600" b="1" dirty="0">
                <a:latin typeface="NanumGothic"/>
                <a:ea typeface="NanumGothic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zh-CN" sz="1600" b="1" dirty="0">
                <a:latin typeface="NanumGothic"/>
                <a:ea typeface="NanumGothic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zh-CN" sz="1600" b="1" dirty="0">
                <a:latin typeface="NanumGothic"/>
                <a:ea typeface="NanumGothic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600" b="1" dirty="0">
                  <a:latin typeface="NanumGothic"/>
                  <a:ea typeface="NanumGothic"/>
                  <a:sym typeface="Elsie" panose="02000000000000000000" charset="0"/>
                </a:rPr>
                <a:t>Spring Tool Suite 4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600" b="1" dirty="0">
                  <a:latin typeface="NanumGothic"/>
                  <a:ea typeface="NanumGothic"/>
                  <a:sym typeface="Elsie" panose="02000000000000000000" charset="0"/>
                </a:rPr>
                <a:t>IntelliJ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600" b="1" dirty="0">
                  <a:latin typeface="NanumGothic"/>
                  <a:ea typeface="NanumGothic"/>
                  <a:sym typeface="Elsie" panose="02000000000000000000" charset="0"/>
                </a:rPr>
                <a:t>GIT Hub</a:t>
              </a:r>
              <a:endParaRPr lang="zh-CN" altLang="en-US" sz="1600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88" name="矩形 50">
              <a:extLst>
                <a:ext uri="{FF2B5EF4-FFF2-40B4-BE49-F238E27FC236}">
                  <a16:creationId xmlns:a16="http://schemas.microsoft.com/office/drawing/2014/main" id="{EACF1AD9-9ECF-36E8-91FC-1FF1A161FB48}"/>
                </a:ext>
              </a:extLst>
            </p:cNvPr>
            <p:cNvSpPr/>
            <p:nvPr/>
          </p:nvSpPr>
          <p:spPr>
            <a:xfrm>
              <a:off x="7885433" y="1443246"/>
              <a:ext cx="2050552" cy="369689"/>
            </a:xfrm>
            <a:prstGeom prst="rect">
              <a:avLst/>
            </a:prstGeom>
          </p:spPr>
          <p:txBody>
            <a:bodyPr wrap="squar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solidFill>
                    <a:schemeClr val="bg1"/>
                  </a:solidFill>
                  <a:latin typeface="NanumGothic"/>
                  <a:ea typeface="NanumGothic"/>
                  <a:sym typeface="Elsie" panose="02000000000000000000" charset="0"/>
                </a:rPr>
                <a:t>TOOLS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89" name="矩形 51">
              <a:extLst>
                <a:ext uri="{FF2B5EF4-FFF2-40B4-BE49-F238E27FC236}">
                  <a16:creationId xmlns:a16="http://schemas.microsoft.com/office/drawing/2014/main" id="{C4075503-B55B-5164-6A77-C6ADE14F9170}"/>
                </a:ext>
              </a:extLst>
            </p:cNvPr>
            <p:cNvSpPr/>
            <p:nvPr/>
          </p:nvSpPr>
          <p:spPr>
            <a:xfrm>
              <a:off x="7885432" y="4859749"/>
              <a:ext cx="2050552" cy="413409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ko-KO" sz="1705" b="1" dirty="0">
                  <a:solidFill>
                    <a:schemeClr val="bg1"/>
                  </a:solidFill>
                  <a:latin typeface="NanumGothic"/>
                  <a:ea typeface="NanumGothic"/>
                  <a:sym typeface="Elsie" panose="02000000000000000000" charset="0"/>
                </a:rPr>
                <a:t>TOOLS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grpSp>
        <p:nvGrpSpPr>
          <p:cNvPr id="90" name="组合 52">
            <a:extLst>
              <a:ext uri="{FF2B5EF4-FFF2-40B4-BE49-F238E27FC236}">
                <a16:creationId xmlns:a16="http://schemas.microsoft.com/office/drawing/2014/main" id="{FC360D34-BBE4-844A-C413-3895E78DD0ED}"/>
              </a:ext>
            </a:extLst>
          </p:cNvPr>
          <p:cNvGrpSpPr/>
          <p:nvPr/>
        </p:nvGrpSpPr>
        <p:grpSpPr>
          <a:xfrm>
            <a:off x="8630071" y="1875209"/>
            <a:ext cx="1944228" cy="3631324"/>
            <a:chOff x="7885431" y="1443246"/>
            <a:chExt cx="2050553" cy="3829912"/>
          </a:xfrm>
        </p:grpSpPr>
        <p:sp>
          <p:nvSpPr>
            <p:cNvPr id="92" name="矩形 54">
              <a:extLst>
                <a:ext uri="{FF2B5EF4-FFF2-40B4-BE49-F238E27FC236}">
                  <a16:creationId xmlns:a16="http://schemas.microsoft.com/office/drawing/2014/main" id="{E36F23F6-DF7A-F3AB-931D-006B3870313E}"/>
                </a:ext>
              </a:extLst>
            </p:cNvPr>
            <p:cNvSpPr/>
            <p:nvPr/>
          </p:nvSpPr>
          <p:spPr>
            <a:xfrm>
              <a:off x="7885431" y="1993290"/>
              <a:ext cx="2050552" cy="2698534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endParaRPr lang="en-US" altLang="ko-KR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ko-KR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ko-KR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카카오 </a:t>
              </a:r>
              <a:r>
                <a:rPr lang="en-US" altLang="ko-KR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</a:p>
            <a:p>
              <a:pPr algn="ctr">
                <a:lnSpc>
                  <a:spcPct val="100000"/>
                </a:lnSpc>
              </a:pPr>
              <a:r>
                <a:rPr lang="ko-KR" altLang="en-US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네이버 </a:t>
              </a:r>
              <a:r>
                <a:rPr lang="en-US" altLang="ko-KR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</a:p>
            <a:p>
              <a:pPr algn="ctr">
                <a:lnSpc>
                  <a:spcPct val="100000"/>
                </a:lnSpc>
              </a:pPr>
              <a:r>
                <a:rPr lang="ko-KR" altLang="en-US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카카오지도 </a:t>
              </a:r>
              <a:r>
                <a:rPr lang="en-US" altLang="ko-KR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</a:p>
            <a:p>
              <a:pPr algn="ctr">
                <a:lnSpc>
                  <a:spcPct val="100000"/>
                </a:lnSpc>
              </a:pPr>
              <a:r>
                <a:rPr lang="ko-KR" altLang="en-US" sz="1705" b="1" dirty="0" err="1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포트원</a:t>
              </a:r>
              <a:r>
                <a:rPr lang="ko-KR" altLang="en-US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 </a:t>
              </a:r>
              <a:r>
                <a:rPr lang="en-US" altLang="ko-KR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</a:p>
            <a:p>
              <a:pPr algn="ctr">
                <a:lnSpc>
                  <a:spcPct val="100000"/>
                </a:lnSpc>
              </a:pPr>
              <a:endParaRPr lang="en-US" altLang="ko-KR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zh-CN" altLang="en-US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93" name="矩形 55">
              <a:extLst>
                <a:ext uri="{FF2B5EF4-FFF2-40B4-BE49-F238E27FC236}">
                  <a16:creationId xmlns:a16="http://schemas.microsoft.com/office/drawing/2014/main" id="{C416ECC3-696B-7E7E-0D6C-E78618B840D1}"/>
                </a:ext>
              </a:extLst>
            </p:cNvPr>
            <p:cNvSpPr/>
            <p:nvPr/>
          </p:nvSpPr>
          <p:spPr>
            <a:xfrm>
              <a:off x="7885432" y="1443246"/>
              <a:ext cx="2050552" cy="369689"/>
            </a:xfrm>
            <a:prstGeom prst="rect">
              <a:avLst/>
            </a:prstGeom>
          </p:spPr>
          <p:txBody>
            <a:bodyPr wrap="squar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solidFill>
                    <a:schemeClr val="bg1"/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94" name="矩形 56">
              <a:extLst>
                <a:ext uri="{FF2B5EF4-FFF2-40B4-BE49-F238E27FC236}">
                  <a16:creationId xmlns:a16="http://schemas.microsoft.com/office/drawing/2014/main" id="{D7157AB9-5626-4C0F-7156-3EB7C0C73A8B}"/>
                </a:ext>
              </a:extLst>
            </p:cNvPr>
            <p:cNvSpPr/>
            <p:nvPr/>
          </p:nvSpPr>
          <p:spPr>
            <a:xfrm>
              <a:off x="7885432" y="4859749"/>
              <a:ext cx="2050552" cy="413409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solidFill>
                    <a:schemeClr val="bg1"/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sp>
        <p:nvSpPr>
          <p:cNvPr id="96" name="文本框 27">
            <a:extLst>
              <a:ext uri="{FF2B5EF4-FFF2-40B4-BE49-F238E27FC236}">
                <a16:creationId xmlns:a16="http://schemas.microsoft.com/office/drawing/2014/main" id="{54E5F3D6-AB57-A319-C3D8-F95CF9B4A1A0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SERVICE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개발 환경 및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DB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설계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08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D13AD539-29B1-E591-0680-1B82B5BC5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8256E8-88A7-61C0-B64C-16D2FFF26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6" y="902460"/>
            <a:ext cx="11478985" cy="5547325"/>
          </a:xfrm>
          <a:prstGeom prst="rect">
            <a:avLst/>
          </a:prstGeom>
        </p:spPr>
      </p:pic>
      <p:sp>
        <p:nvSpPr>
          <p:cNvPr id="4" name="文本框 27">
            <a:extLst>
              <a:ext uri="{FF2B5EF4-FFF2-40B4-BE49-F238E27FC236}">
                <a16:creationId xmlns:a16="http://schemas.microsoft.com/office/drawing/2014/main" id="{3AEE81F5-8DDF-4E88-5F7C-3CACA7599A0B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SERVICE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개발 환경 및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DB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설계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2803062" y="2350412"/>
            <a:ext cx="5276922" cy="2311873"/>
            <a:chOff x="1247286" y="1135702"/>
            <a:chExt cx="5276921" cy="2311873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3</a:t>
              </a:r>
              <a:endPara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47286" y="207962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en-US" altLang="zh-CN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sym typeface="Elsie" panose="02000000000000000000" charset="0"/>
                </a:rPr>
                <a:t>Menu Structure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메뉴 구조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6143322-0889-11CE-C019-306D7A460906}"/>
              </a:ext>
            </a:extLst>
          </p:cNvPr>
          <p:cNvSpPr/>
          <p:nvPr/>
        </p:nvSpPr>
        <p:spPr>
          <a:xfrm>
            <a:off x="4045940" y="1024365"/>
            <a:ext cx="4100118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  <a:ea typeface="HY궁서B" panose="02030600000101010101" pitchFamily="18" charset="-127"/>
              </a:rPr>
              <a:t>Web Project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A83F94F5-61D8-CDAA-7518-7177A6B83E6D}"/>
              </a:ext>
            </a:extLst>
          </p:cNvPr>
          <p:cNvSpPr/>
          <p:nvPr/>
        </p:nvSpPr>
        <p:spPr>
          <a:xfrm>
            <a:off x="851925" y="2385074"/>
            <a:ext cx="1990189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패키지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27882C1B-45AD-9113-82FA-7BCA053243EA}"/>
              </a:ext>
            </a:extLst>
          </p:cNvPr>
          <p:cNvSpPr/>
          <p:nvPr/>
        </p:nvSpPr>
        <p:spPr>
          <a:xfrm>
            <a:off x="3694038" y="2385074"/>
            <a:ext cx="1990189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로그인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FFCA413F-1030-486D-04E8-250D16EBB68C}"/>
              </a:ext>
            </a:extLst>
          </p:cNvPr>
          <p:cNvSpPr/>
          <p:nvPr/>
        </p:nvSpPr>
        <p:spPr>
          <a:xfrm>
            <a:off x="6507772" y="2385072"/>
            <a:ext cx="1990189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회원가입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10F72EB9-AE90-E0E5-A487-6FDC6BF19E22}"/>
              </a:ext>
            </a:extLst>
          </p:cNvPr>
          <p:cNvSpPr/>
          <p:nvPr/>
        </p:nvSpPr>
        <p:spPr>
          <a:xfrm>
            <a:off x="9349886" y="2385073"/>
            <a:ext cx="1990189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Mypage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00AC3D-1EEA-0BCE-05AB-87B848DDAC5E}"/>
              </a:ext>
            </a:extLst>
          </p:cNvPr>
          <p:cNvSpPr/>
          <p:nvPr/>
        </p:nvSpPr>
        <p:spPr>
          <a:xfrm>
            <a:off x="3694037" y="3145974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일반 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7ED1A1-F51E-3542-7259-F0E8381FD3F2}"/>
              </a:ext>
            </a:extLst>
          </p:cNvPr>
          <p:cNvSpPr/>
          <p:nvPr/>
        </p:nvSpPr>
        <p:spPr>
          <a:xfrm>
            <a:off x="3694036" y="3646721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카카오 로그인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00F472-7F61-C1D5-9822-1DB5D49CE00D}"/>
              </a:ext>
            </a:extLst>
          </p:cNvPr>
          <p:cNvSpPr/>
          <p:nvPr/>
        </p:nvSpPr>
        <p:spPr>
          <a:xfrm>
            <a:off x="3694036" y="4147468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네이버 로그인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4A9FAE-160A-04E7-7208-AFB71D6E5131}"/>
              </a:ext>
            </a:extLst>
          </p:cNvPr>
          <p:cNvSpPr/>
          <p:nvPr/>
        </p:nvSpPr>
        <p:spPr>
          <a:xfrm>
            <a:off x="6507771" y="3145974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회원 가입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5D44B5-C1FD-42C3-FD8B-A3B8A92454F4}"/>
              </a:ext>
            </a:extLst>
          </p:cNvPr>
          <p:cNvSpPr/>
          <p:nvPr/>
        </p:nvSpPr>
        <p:spPr>
          <a:xfrm>
            <a:off x="9349885" y="3145974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회원 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0DC6DB-4C8C-7546-3317-2E4D51D003BA}"/>
              </a:ext>
            </a:extLst>
          </p:cNvPr>
          <p:cNvSpPr/>
          <p:nvPr/>
        </p:nvSpPr>
        <p:spPr>
          <a:xfrm>
            <a:off x="9349884" y="3646721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이메일 전송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25F0DB-97FD-08D7-042B-3F7ED6FF2031}"/>
              </a:ext>
            </a:extLst>
          </p:cNvPr>
          <p:cNvSpPr/>
          <p:nvPr/>
        </p:nvSpPr>
        <p:spPr>
          <a:xfrm>
            <a:off x="851922" y="3145974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패키지 목록 조회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F506C8-62DB-33A5-DEFD-0F9980A28A63}"/>
              </a:ext>
            </a:extLst>
          </p:cNvPr>
          <p:cNvSpPr/>
          <p:nvPr/>
        </p:nvSpPr>
        <p:spPr>
          <a:xfrm>
            <a:off x="9349884" y="4147468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HY궁서B" panose="02030600000101010101" pitchFamily="18" charset="-127"/>
                <a:ea typeface="HY궁서B" panose="02030600000101010101" pitchFamily="18" charset="-127"/>
              </a:rPr>
              <a:t>패키지 등록</a:t>
            </a:r>
            <a:r>
              <a:rPr lang="en-US" altLang="ko-KR" sz="15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500" dirty="0">
                <a:latin typeface="HY궁서B" panose="02030600000101010101" pitchFamily="18" charset="-127"/>
                <a:ea typeface="HY궁서B" panose="02030600000101010101" pitchFamily="18" charset="-127"/>
              </a:rPr>
              <a:t>수정</a:t>
            </a:r>
            <a:r>
              <a:rPr lang="en-US" altLang="ko-KR" sz="15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500" dirty="0">
                <a:latin typeface="HY궁서B" panose="02030600000101010101" pitchFamily="18" charset="-127"/>
                <a:ea typeface="HY궁서B" panose="02030600000101010101" pitchFamily="18" charset="-127"/>
              </a:rPr>
              <a:t>삭제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856FC8-0370-722F-E81E-EB805F5D913B}"/>
              </a:ext>
            </a:extLst>
          </p:cNvPr>
          <p:cNvSpPr/>
          <p:nvPr/>
        </p:nvSpPr>
        <p:spPr>
          <a:xfrm>
            <a:off x="9349883" y="4648215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호텔 등록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4A4ADD-21E1-0F35-8DE4-00ECAC6E4823}"/>
              </a:ext>
            </a:extLst>
          </p:cNvPr>
          <p:cNvSpPr/>
          <p:nvPr/>
        </p:nvSpPr>
        <p:spPr>
          <a:xfrm>
            <a:off x="9349883" y="5148962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목적지 등록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84C147-DDF9-AC9F-6E89-8798D7CB2246}"/>
              </a:ext>
            </a:extLst>
          </p:cNvPr>
          <p:cNvSpPr/>
          <p:nvPr/>
        </p:nvSpPr>
        <p:spPr>
          <a:xfrm>
            <a:off x="9349882" y="5649709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식당</a:t>
            </a:r>
            <a:r>
              <a:rPr lang="en-US" altLang="ko-KR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명소 등록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1F9E97-2607-FAB6-9687-BC87C8284352}"/>
              </a:ext>
            </a:extLst>
          </p:cNvPr>
          <p:cNvSpPr/>
          <p:nvPr/>
        </p:nvSpPr>
        <p:spPr>
          <a:xfrm>
            <a:off x="851922" y="3646721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패키지 상세 일정 조회</a:t>
            </a:r>
          </a:p>
        </p:txBody>
      </p:sp>
      <p:sp>
        <p:nvSpPr>
          <p:cNvPr id="29" name="文本框 27">
            <a:extLst>
              <a:ext uri="{FF2B5EF4-FFF2-40B4-BE49-F238E27FC236}">
                <a16:creationId xmlns:a16="http://schemas.microsoft.com/office/drawing/2014/main" id="{D447B809-C285-F41E-635F-446881D2725F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MENU STRUCTURE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메뉴 구조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1203</Words>
  <Application>Microsoft Office PowerPoint</Application>
  <PresentationFormat>와이드스크린</PresentationFormat>
  <Paragraphs>392</Paragraphs>
  <Slides>38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等线</vt:lpstr>
      <vt:lpstr>等线 Light</vt:lpstr>
      <vt:lpstr>HY견고딕</vt:lpstr>
      <vt:lpstr>HY궁서B</vt:lpstr>
      <vt:lpstr>HY중고딕</vt:lpstr>
      <vt:lpstr>Montserrat Alternates SemiBold</vt:lpstr>
      <vt:lpstr>NanumGothic</vt:lpstr>
      <vt:lpstr>맑은 고딕</vt:lpstr>
      <vt:lpstr>Arial</vt:lpstr>
      <vt:lpstr>Calibri</vt:lpstr>
      <vt:lpstr>Consolas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b1020</cp:lastModifiedBy>
  <cp:revision>511</cp:revision>
  <dcterms:created xsi:type="dcterms:W3CDTF">2018-09-26T01:21:00Z</dcterms:created>
  <dcterms:modified xsi:type="dcterms:W3CDTF">2024-05-25T04:46:36Z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2052-11.3.0.8586</vt:lpwstr>
  </property>
</Properties>
</file>